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3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4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theme/theme6.xml" ContentType="application/vnd.openxmlformats-officedocument.theme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7.xml" ContentType="application/vnd.openxmlformats-officedocument.theme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  <p:sldMasterId id="2147483696" r:id="rId3"/>
    <p:sldMasterId id="2147483714" r:id="rId4"/>
    <p:sldMasterId id="2147483732" r:id="rId5"/>
    <p:sldMasterId id="2147483750" r:id="rId6"/>
    <p:sldMasterId id="2147483972" r:id="rId7"/>
    <p:sldMasterId id="2147483990" r:id="rId8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4" r:id="rId15"/>
    <p:sldId id="263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312EFAB-41DB-4C85-8C7F-483EEDE3F69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7C99FAB-CE91-4286-BB65-4B9380D85FF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77853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3E8652E-D4B0-4C84-8461-9C6ABA741D7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F697239-F220-4300-94AD-A2661E718ED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4970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8E0BE9F-F46A-4A43-B075-54A70AE47DE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2B6C9C3-92E0-482D-8686-99B8C358CD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6904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6682292-4908-48D4-AA16-D1E5733E445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166B2FB-DB0E-4CE2-8FEF-2B9C3C7472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430066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9240A4B-61A2-46D9-96CC-2A700590376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95F1231-545C-4A2D-AAA5-2C0784FA42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2753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B261B30-F730-4093-86E3-69C49B89C72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414860E-89EA-4C07-BDBB-B9639B67F4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20898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987AFFE-BE06-41C2-86E4-DFE3D9082A1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330174-AD06-45BB-BC8C-1A2ADC0645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816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CB542DC-6BB6-4DA3-88E7-95DE55B5C31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8BCCFA5-8214-414A-8040-0E5DFC80B5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2175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FA74A6C-ABD1-467B-8727-4CC8674510D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9BC85A-5972-4C9D-BD76-A22B5B01FA2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0155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1551AB8-A652-49AF-83AA-CD32FEC399F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B697984-87CF-4657-9F27-D2B3D5EC46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018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7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CECA291-151D-48C5-AAB0-8BFD4681DFD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33FC70A-2A01-4FC0-B0E7-697B90AECE1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4723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70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72E6237-CB5E-477D-B15B-19C30C83D70B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8EAB8A5-3A58-4989-B8D7-79FE9D41092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52859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905025F-178C-40C1-8D94-F120265B143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9A5DAD0-4B5C-4A5C-8E7B-51935BBA004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4180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8BEFA8D-C343-412A-BF96-04840505A16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47FEB2F-5A43-4A60-9A23-40A97BAA2B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07755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70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F5FEDF7-8ECD-4379-8C18-BCF76BBD6A7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0DA613-6B47-4DDB-8F8A-F0D56E92D8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86948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3B9B206-9361-4EA9-9B02-7761C01A10C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0CCDC7A-979A-4EE1-ABE4-E7466277BC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4012206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53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33E5BB8-3337-4771-8336-22DCE9B22AA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C2DA78F-07D4-482A-9FA1-CD68775A7E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22836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EB58872-15B1-4BBF-8645-5FC48496F4B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B698D3-7C05-4543-8B81-3D7FF1186E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26351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CE763A6-DDC2-4F7F-ABB5-AF37007E0DF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AB84B59-6119-4771-83A6-777040AF3E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520111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31FC6E4-D98C-481F-A31F-ADB0E0F7CEC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987540F-C4A4-4F5F-998E-90521F4B5F0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421133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08CD390-0BA4-4C53-A68C-DD646392C1D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8254900-2F1A-4254-A90A-10B8C9B333D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73013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F07BD0B-1053-4DB5-8B4B-8B4E120D586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0A620C7-07F7-43AF-BE22-82D289942AB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17907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FDB2B94-02D2-4B8B-9FAD-A935A5700EE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8816F4A-7F41-4AD4-849B-6D30B2533B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75149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8F46B32-E58E-49C5-B3B2-A2A56287A1F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4B1CE0-365A-42F0-91A8-6A0CB91091B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0273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1317151-5C2A-4B57-BF7C-5CB6076ADF9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A0C59D-4D29-4C30-BD0A-E6FDD25167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91305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7AC5469-05F9-4A06-85FF-96FBD0754E8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D1F73A7-2F74-4871-BD22-87AD06CA6FF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271188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7B70071-8057-46FC-AD0F-D0F45C08113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ABAC692-DDC2-494F-89C0-8BB12CA5FA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373418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66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DF7DA15-C384-40EA-931F-71989A1E9CB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86B768F-6DEB-4093-AE48-4BF476417AA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7362944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66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65CEA8F-C1D4-4594-B132-B91301CDB80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AAA2676-C3AB-478C-A006-FB8F0C18A17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6255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75539D5-0705-46D9-8E9A-EE233A0BF4F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AFDA94F-D383-4BFA-881D-3AE7D4ADE2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38484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CA7ABAF-9BC6-406D-BA46-9AA69C453FF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CF6F2ED-A8BF-493A-8AEF-88562B7177C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951588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66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4AFAC4B-BAE2-4E02-9849-43954CEC0BF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8D19876-6654-4F83-895C-37C95B0F8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5795903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B01FD40-23A9-4EA8-8BBF-1AAD2B153D6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1057432-225A-4371-A71D-94834C7AAEE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418393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51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6B7E879-658F-40E0-9C98-F84F7A8C664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70A10C-04F6-41B8-A093-BCB86E033C0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54812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4FD085A-A392-401F-8D2B-C903D2BB880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2D373A5-7E40-4A32-B2DE-EAA48D843D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15833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8E23F04-7E52-4902-9DBB-2FD47269C50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93A59A1-A582-472A-ABAD-93027A92E82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59064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5013E3A-0BCF-492E-9864-23DA81F652B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9899D14-4766-490A-86A0-A912F588E9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724522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37CB8D3-1DA1-400B-8DFF-E7FD69BC7E4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CACE145-1A9B-4E9E-BFFB-14C407A187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3502943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261BFB3E-2D13-4A7E-87C0-499A36474E4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029041-F68B-460E-AC95-D55990FD69A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1218250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04716C5-879C-4FA2-9D45-89418CE9BF8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F0879CF-F2E5-4325-899D-9BEFB0EE5B6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7078116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C25EA74-EFFB-4486-AD7F-C16030E0A6E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97FB17B-AF2E-43CF-9D58-D10372A1730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0395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BF80E4C-F89A-406E-BDD3-2D42B380E2E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E009A7F-7296-4117-8891-6728338B8C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33583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94E8EFB-F2FE-450F-9ADD-66619C180DE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D5FE053-7C23-4551-BEDE-B34A4B729B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81807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A33FCF5-9EC0-4C9E-B845-CCDAE259030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1945F50-E082-43E6-ACBC-2CB99C33FA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842626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6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DDD9A38-A776-4322-925F-BBCFC8E8A15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724D136-D30B-4F23-8428-C2AF47F6EE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279500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60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DD9FA96-D134-40AA-B380-E3AA2FFD565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C3A1DC9-2D13-4698-AAE6-E568E6087A4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5080365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295E7A6-7678-48D1-A5AF-9EE88FBC6FF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7C1C34C-78E9-4B54-8ADD-7F5F89DE525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731297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632192C-77CD-45A8-8644-46BA6E4F69BB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0EAE04F-6109-4088-A129-195A343F34D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042887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60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13DAFA4-4218-40C6-B9D2-8FFCDB78AB2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F27CA96-1CFF-4461-8711-90DD49DB6F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3487734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89940D3-1D56-4684-8DC0-957C944ED2E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50A957-A54C-4AFF-86EF-0D132D408A0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243941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48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91DF335-C6C5-4E8A-86BF-0198256F8E1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F58F786-E4DA-4DD3-95B8-B2403AE1029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424438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06A0A38-BDC7-40CA-9069-9EA9945AB5EB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26A7020-CD82-4CA4-A604-0E86E94647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40780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5094EC9-EFE4-45C9-A71A-DBFB22B3384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4A317B3-954A-4080-A42F-ACCF21D34FA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788090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1C4A384-A683-4146-AD33-BF061474615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FC78E1-03F4-4E30-BCFC-23CAECD0BA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427386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623CD58-F0B1-4CE0-A418-BBB071820DB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94F8424-76F5-466C-972F-C8B8D9FC39B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550833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6CDE3BF-CB81-4C05-A022-9F8AC3395CB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4D898E0-ED08-47B6-AC87-97A1FB6A95D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6531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4485334-21FB-4F47-A3AD-29E7EEF8821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F56D193-1AC8-4663-9AFB-DC41B6352E4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5044112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ADC41B4-A9B3-465C-BCA0-80EC5AC25F1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5830CE8-ECF4-4D80-8F62-5410AAD08C8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202085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C43048C-A69C-475E-AB1C-98BD953E119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5BBFF2A-5815-4FE5-AFE8-E35D0C05AB9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059290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D56FFAE-D9CE-4536-9678-FF595BF9B5D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3ECF7F1-933B-4B6E-8F1E-E11CCB5720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2370090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7B8EA5D-2163-428A-9A72-72A71054353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32998B-DAD9-4F6C-BE39-FF9A69A451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904526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52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A13B426-73E8-4BF9-AB7B-DC992B08CF1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4D3D8B9-B63D-438D-A6D0-0F536960FF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39609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52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6656F02-E82D-4A00-BAE2-A253375F089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ABDAAB4-7E5D-4C55-B35B-AF732AA4083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4833157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CBEF2D6-385D-4907-A2C3-B0073032B45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9CF0110-7522-40E1-A26A-501C5CAFE1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788720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FD61F88-67D6-4522-A183-0EFA1F8B73B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75E77D1-5588-498A-82D3-0900C9D18F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1338697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52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A08EBCBB-CEFD-4812-A546-C9C70BE92AF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4EBD4810-F60D-4B1B-B6BD-F15688F805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099449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25F5FD3-F041-4E42-9CFF-E3FB7D9202C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45AEA7C-7D8A-422B-8B08-E7BA4A7DEE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312143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44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D43C82C-2DCE-4A7A-880A-33F0DEC6CD9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1242490-9431-4DB1-A393-E9E4730BE66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714109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F3195DD-9904-4CA6-8A62-6B53E2DE1AF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5D17AF2-DE22-4409-B876-9B2AE775D8D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7839665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2BF2254-C7FE-4070-A072-189174ADBC1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3F78464-2FBC-4AC4-BF09-E64908E7278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214236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046329A-1199-481D-8631-7B22486F3AF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0873557-24D6-44DC-8926-DA9D3179977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31074741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B787E87-10D3-49E1-8F75-0AD02AB0A52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5657ED-9855-473C-A5F7-9A5C42958F6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6817492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8EB7D06-AF11-427C-BDDA-C4E3CA9613B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477F54-7657-40A6-943B-275EDF9F7D0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034711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BD44F73-B778-4903-B9E3-1B705930906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9454BDC-8E9C-40A7-B7AD-0431461632B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591398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6608837-CE31-419D-AF81-AFB1717A70E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69F3483-B2ED-4126-8537-002A206E14B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164276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D200214E-0E9C-4C07-8EE8-A6DA6896E2C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59743C7E-4780-4F36-8703-46A39F5FDA8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078955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8863C31-614E-46F9-BA4C-CB77807B7CB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C5F833E-5857-4E15-AFFB-E640014097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818328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FF9BC63-5B20-4DAC-BA8C-76E9AC6EB4B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126BE86-D078-4AE9-893D-398154B74B6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2858952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42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925B158-7EB8-4F27-B80D-1552EBBA74B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926F806-7C5B-4946-A5A2-860C838922C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6934435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42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BF5E533-33EA-4D86-AEF6-BD72A07BBCF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3D01771-FC49-42FE-AB7F-48425CC104C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1770919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8529E149-D53B-40DE-B654-6B7806ED506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77E41A7-22A9-47C3-B61B-67E2DFAF5D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1343125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D5C30F3-BAB2-4108-BBE0-1E627AEA72D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8C29C5C-7004-44E2-84AB-793F500F501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21948797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42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0FAD3A6A-9FCA-4DDE-838E-60690067E28B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92583CF-930D-45A5-8381-EADBB5BE71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8441295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4A6EFD4-F50B-4DFD-B683-202417DB6BE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B6A3C84-78E1-494C-8BBA-C80994DD20E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607715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39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F307378-3AE0-49D4-865C-52F32D9DC34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8CD99B8-15C5-4964-9D5F-8F03896395F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83724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6EFD287C-76B3-478B-84CA-E0AD09427E2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447E05E-7266-4B85-B1D8-4A79C3CD87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271877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7BD0DA4B-DC0C-46CC-94C4-93F090E4488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EAB7EFA0-8E74-4073-A47B-D1AA4BE974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0257150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1EBC1615-CB4F-45DE-8627-FF86FBF37A3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52A114E-F062-436C-9644-7FFEF8AA4B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3581636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1C2C9A0-F64B-4E1B-BD00-F5605158FD2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50B3C8C-BBBF-4B8D-9078-CC7C38A6F11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1763710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F3232FA0-BAD8-44B1-9FAF-F3DD60F8E4E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569E6D8-BBE1-49D1-AD46-1A6DF15E2D6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12648065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BA00B5A-95F6-40D6-BCC3-60808D23EE4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ABE7E9B-8E11-4692-9DFD-0630A58D12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546981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E5E34C7-211A-4875-B85C-11A649126B6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C4010D-A10B-4EF8-B6D8-4ECC0F29E86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590891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A911684-DD07-4AFC-BF5E-5F40EEA66E35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C36EE53-DEFB-4718-8AE9-2F6138B1CF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502014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A3CF036-2FD5-4236-B7FF-B9CE9ECD3C6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F500961-6989-4E32-A902-C9F85D6A815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500831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550FA91-B5F5-485F-9E57-18E9CE94F63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846CF96B-D942-4856-A753-394C5A24C8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1582856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3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9D38DCE5-3FC4-4C14-AE73-4F799349571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80FA070-FAF5-4CB3-98C1-EA77A717AA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078880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30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3176C3A2-384B-4AA2-857B-18650CBA29E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308D1B80-4F27-4F74-9C19-99C40E1EDA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5866646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532C2E35-E46A-44BD-AEAD-176E9AF3B69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DE100C9-AB5E-4FD1-834D-323AC1D6E6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37809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4DC2C8E0-E482-4EED-884D-D18A547B33A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B41FF078-419A-4A95-9CB8-FBE5A30E6E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48438426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30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C99CBAD7-E844-4BBC-8012-EF4C8404BD0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F33EAE1F-6F8B-4E25-A535-6DC01CB705E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895867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B4694D86-DDBB-454D-BFB5-A1789414114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827263B-4269-4DDB-908B-7B1C8C646F3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965193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33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fld id="{EEB24162-6FAF-4F41-A2CF-59220A9C7DD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 fontAlgn="auto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21B5561-ECD6-42F8-9E61-9C81BADBA48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3090422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300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4760D19-89CF-4107-8E4A-047349F5FC6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536E0F6-A7D4-4920-A71A-6487ABE00A1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123793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09274AB-556B-4D01-9B1D-34EAE284AA4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013CCEE-AF44-4D92-97AC-9B4CA7DDA15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46204213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4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450315-C6A2-46B9-8058-FFB5C927CDD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3FC103A-7054-4CD3-95A9-C6C3284600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9137529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B38800A-60B5-4072-B4F3-A136EC0F3C7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EED109E-6C2A-4448-8D64-20A918BBFC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9326539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70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E006C13-84B9-4CCF-9CB1-0A185A1B9E0D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F922F77-B73C-4C3F-8D42-9E066C9ED5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120200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10BEE72-E010-4AB3-8471-481757E9890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D122840-BA69-4FD7-A343-C88583ADBF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2551537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DACD019-B235-4DF6-A34C-49CA1252896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8867C83-3C55-4050-88FA-2436F3FCA40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80049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2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3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62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4D81EC5-ED8F-4D68-BCD0-044BBDE4C68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70E72E8-8F60-4BCC-95B2-4743E3B1F82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8347969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5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48552A1-B40D-438B-8817-C65C679A615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E37A7CD-9112-4C4E-BA03-8AEB7C8D7F3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53043926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1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6241E9A-3015-4C0C-809F-FDE24E501E3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BF8DA80-D226-420B-A3BE-479586A24B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2204241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3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3" y="4343416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9B8A68D-6B4B-4ABC-9D7D-0F685CDE810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BAE941F-F8F8-496C-8005-9EE12D64457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8718283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10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16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F5558DA-F10D-4F19-B411-3A54C482595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EC3F06D-CA85-46F2-AFFB-0200281AEE3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16781861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5558E2C-D4DF-46AE-B165-7E29420C0952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7CAEA1C-E4A0-42DC-89CC-908C7AB7C63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922944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2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6E5816A-0111-4E26-B471-AA1CB3BE438A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158C160-1A4E-4B5F-B85F-9D2B7E012F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4137937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2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3" y="4470416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1378AD8-FEB1-421E-9892-14E0FBAE0B2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2E74B2A-D9DE-4D58-A3C2-C12B8E41834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02511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EB2BDD7E-E78F-419F-BCE1-7C54D299092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24F41B2-5D72-4786-AF8E-059287DFCE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603554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26" y="982133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52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2E6B5A7-C213-44C6-BF1E-3D3328B18DC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58DEED9-CFEC-49A8-9A41-6E1C39BF191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06572331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-12700" y="0"/>
            <a:ext cx="9174163" cy="6856413"/>
            <a:chOff x="-16934" y="0"/>
            <a:chExt cx="12231160" cy="6856214"/>
          </a:xfrm>
        </p:grpSpPr>
        <p:pic>
          <p:nvPicPr>
            <p:cNvPr id="5" name="Picture 12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" name="Picture 14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6934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" name="Picture 15" descr="HDRibbonTitle-UniformTrim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736202" y="3147609"/>
              <a:ext cx="2478024" cy="6126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9" name="Straight Connector 8"/>
          <p:cNvCxnSpPr/>
          <p:nvPr/>
        </p:nvCxnSpPr>
        <p:spPr>
          <a:xfrm>
            <a:off x="2019300" y="3522663"/>
            <a:ext cx="51117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19299" y="1871132"/>
            <a:ext cx="5111752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19299" y="3657597"/>
            <a:ext cx="5111752" cy="1320802"/>
          </a:xfrm>
        </p:spPr>
        <p:txBody>
          <a:bodyPr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988050" y="5037138"/>
            <a:ext cx="67310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C13BCD2-C1BE-4C27-8395-4690C7B3327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019300" y="5037138"/>
            <a:ext cx="391160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18300" y="5037138"/>
            <a:ext cx="412750" cy="279400"/>
          </a:xfrm>
        </p:spPr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7078B36-2033-42FA-8A28-42007D8DF0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7315093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2680E5E-038B-4D79-8D6E-0DC90248EA7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D6498CC-E52D-4910-A186-0BC3F9C12DB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503172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509713" y="3709988"/>
            <a:ext cx="612298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302" y="1752606"/>
            <a:ext cx="6119016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300" y="3846052"/>
            <a:ext cx="6119018" cy="954547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FD36D46-6435-4D29-99CF-E9FAA037709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19E56B5-AAF3-4FB5-A09D-D12E2BDC436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91214569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73836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6008" y="2560320"/>
            <a:ext cx="3538728" cy="331012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7CABB454-843A-435F-8035-591A9928CB0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89A43B9-D7C6-4CD6-98B2-D509FB828F1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0676328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71550" y="3243263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5503" y="2658533"/>
            <a:ext cx="3538728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5503" y="3243263"/>
            <a:ext cx="3538728" cy="2632605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57EFD70A-7060-4904-93A2-3A596D7A3FB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0B95CCC-3B86-4A9E-8DEE-68E3416B0F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62079159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3DA4F02-8C72-40BC-AEC8-EC2F05EA204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65AE09B-AA41-479A-A641-9597B9A0DBC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677497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8D07AB2B-B71B-4257-A0AB-0CA53B7A083C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4C92A8B4-5D5F-4E1B-B6C2-53F2950541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59835366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2913063"/>
            <a:ext cx="26368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59" y="1388534"/>
            <a:ext cx="278884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1" y="982132"/>
            <a:ext cx="4102100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0359" y="3031065"/>
            <a:ext cx="2788841" cy="2438404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60EDC5F2-7541-48BB-A3C1-CD157B8AA21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8C93AB4-41E4-4D87-9C67-F105F26C66B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52702793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49" y="1883832"/>
            <a:ext cx="4681362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71124" y="1041400"/>
            <a:ext cx="2297510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49" y="3255432"/>
            <a:ext cx="4681362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A521D80-F95C-4E69-9CA8-685A36FF107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AED17E2-93A5-47BA-8611-94AFFCC74E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172836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4815415"/>
            <a:ext cx="7207250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1070" y="1041400"/>
            <a:ext cx="7579479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rtlCol="0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71551" y="5382153"/>
            <a:ext cx="7207250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03506BA-A0E1-41D1-9C37-EBBC3AA063B8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2C4AF21-C614-4A4F-8B65-B0FDDAFADE4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2434886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7901" y="982132"/>
            <a:ext cx="7194549" cy="2954868"/>
          </a:xfrm>
        </p:spPr>
        <p:txBody>
          <a:bodyPr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7901" y="4343400"/>
            <a:ext cx="7194549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D3036A6-63C4-402C-BC4F-654BC25FA6F7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3930B33A-80E0-4DF1-8032-E891E4D0F79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05142676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8273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41402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370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56109" y="3352800"/>
            <a:ext cx="66294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343400"/>
            <a:ext cx="7207250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23C914E-A04D-4943-966F-2BD9CACCD42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06BEB40B-0C5F-47A5-AC12-5D200070679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077283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2" y="3308581"/>
            <a:ext cx="7207251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777381"/>
            <a:ext cx="7207251" cy="860400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1D4C6614-0738-41B2-ADE9-19A3CAA59C4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3CCD08B-63BC-440A-BB36-C9D39CE7BFA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0076671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46113" y="879475"/>
            <a:ext cx="457200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“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950200" y="2598738"/>
            <a:ext cx="45720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r" defTabSz="457200">
              <a:defRPr/>
            </a:pPr>
            <a:r>
              <a:rPr lang="en-US" altLang="en-US" sz="8000" smtClean="0">
                <a:solidFill>
                  <a:prstClr val="black"/>
                </a:solidFill>
                <a:cs typeface="+mn-cs"/>
              </a:rPr>
              <a:t>”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982132"/>
            <a:ext cx="6972299" cy="2243668"/>
          </a:xfrm>
        </p:spPr>
        <p:txBody>
          <a:bodyPr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971551" y="3639312"/>
            <a:ext cx="7207251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4529667"/>
            <a:ext cx="7207251" cy="1346200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49AB24F-570F-4A65-BC55-27C8AA92DC1E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B02B511E-D2FF-4D01-8789-DB53F6454F9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5298887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1046163" y="3429000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982132"/>
            <a:ext cx="7207250" cy="2243668"/>
          </a:xfrm>
        </p:spPr>
        <p:txBody>
          <a:bodyPr rtlCol="0">
            <a:normAutofit/>
          </a:bodyPr>
          <a:lstStyle>
            <a:lvl1pPr>
              <a:defRPr lang="en-US" b="0" dirty="0"/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971551" y="3630168"/>
            <a:ext cx="7207251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0" y="4470400"/>
            <a:ext cx="7207253" cy="1405467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ADFAE34B-173C-4E71-8549-E2DB283382B9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F83933EC-1103-4385-A93A-37BBBC5F620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25314079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1046163" y="2420938"/>
            <a:ext cx="7056437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D1E5F86F-56BC-492F-989D-5F902C457630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2D17C7E-4D0D-43EA-9E44-CCAB1414ABA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08661848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664845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49518" y="982132"/>
            <a:ext cx="1418171" cy="489373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71549" y="982132"/>
            <a:ext cx="5574769" cy="489373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63DC66F-F083-48D8-96C7-59D5E3A7800B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defTabSz="914400">
              <a:defRPr>
                <a:cs typeface="Arial" pitchFamily="34" charset="0"/>
              </a:defRPr>
            </a:lvl1pPr>
          </a:lstStyle>
          <a:p>
            <a:pPr>
              <a:defRPr/>
            </a:pPr>
            <a:fld id="{21DD3CAF-A6AC-4B5F-A5AE-E4B963AD4F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889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0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27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theme" Target="../theme/theme3.xml"/><Relationship Id="rId3" Type="http://schemas.openxmlformats.org/officeDocument/2006/relationships/slideLayout" Target="../slideLayouts/slideLayout37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44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13" Type="http://schemas.openxmlformats.org/officeDocument/2006/relationships/slideLayout" Target="../slideLayouts/slideLayout64.xml"/><Relationship Id="rId18" Type="http://schemas.openxmlformats.org/officeDocument/2006/relationships/theme" Target="../theme/theme4.xml"/><Relationship Id="rId3" Type="http://schemas.openxmlformats.org/officeDocument/2006/relationships/slideLayout" Target="../slideLayouts/slideLayout54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58.xml"/><Relationship Id="rId12" Type="http://schemas.openxmlformats.org/officeDocument/2006/relationships/slideLayout" Target="../slideLayouts/slideLayout63.xml"/><Relationship Id="rId1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3.xml"/><Relationship Id="rId16" Type="http://schemas.openxmlformats.org/officeDocument/2006/relationships/slideLayout" Target="../slideLayouts/slideLayout67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11" Type="http://schemas.openxmlformats.org/officeDocument/2006/relationships/slideLayout" Target="../slideLayouts/slideLayout62.xml"/><Relationship Id="rId5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61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Relationship Id="rId14" Type="http://schemas.openxmlformats.org/officeDocument/2006/relationships/slideLayout" Target="../slideLayouts/slideLayout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13" Type="http://schemas.openxmlformats.org/officeDocument/2006/relationships/slideLayout" Target="../slideLayouts/slideLayout81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71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5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10" Type="http://schemas.openxmlformats.org/officeDocument/2006/relationships/slideLayout" Target="../slideLayouts/slideLayout78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slideLayout" Target="../slideLayouts/slideLayout98.xml"/><Relationship Id="rId18" Type="http://schemas.openxmlformats.org/officeDocument/2006/relationships/theme" Target="../theme/theme6.xml"/><Relationship Id="rId3" Type="http://schemas.openxmlformats.org/officeDocument/2006/relationships/slideLayout" Target="../slideLayouts/slideLayout88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92.xml"/><Relationship Id="rId12" Type="http://schemas.openxmlformats.org/officeDocument/2006/relationships/slideLayout" Target="../slideLayouts/slideLayout97.xml"/><Relationship Id="rId17" Type="http://schemas.openxmlformats.org/officeDocument/2006/relationships/slideLayout" Target="../slideLayouts/slideLayout102.xml"/><Relationship Id="rId2" Type="http://schemas.openxmlformats.org/officeDocument/2006/relationships/slideLayout" Target="../slideLayouts/slideLayout87.xml"/><Relationship Id="rId16" Type="http://schemas.openxmlformats.org/officeDocument/2006/relationships/slideLayout" Target="../slideLayouts/slideLayout101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slideLayout" Target="../slideLayouts/slideLayout100.xml"/><Relationship Id="rId10" Type="http://schemas.openxmlformats.org/officeDocument/2006/relationships/slideLayout" Target="../slideLayouts/slideLayout95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slideLayout" Target="../slideLayouts/slideLayout99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0.xml"/><Relationship Id="rId13" Type="http://schemas.openxmlformats.org/officeDocument/2006/relationships/slideLayout" Target="../slideLayouts/slideLayout115.xml"/><Relationship Id="rId18" Type="http://schemas.openxmlformats.org/officeDocument/2006/relationships/theme" Target="../theme/theme7.xml"/><Relationship Id="rId3" Type="http://schemas.openxmlformats.org/officeDocument/2006/relationships/slideLayout" Target="../slideLayouts/slideLayout105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09.xml"/><Relationship Id="rId12" Type="http://schemas.openxmlformats.org/officeDocument/2006/relationships/slideLayout" Target="../slideLayouts/slideLayout114.xml"/><Relationship Id="rId17" Type="http://schemas.openxmlformats.org/officeDocument/2006/relationships/slideLayout" Target="../slideLayouts/slideLayout119.xml"/><Relationship Id="rId2" Type="http://schemas.openxmlformats.org/officeDocument/2006/relationships/slideLayout" Target="../slideLayouts/slideLayout104.xml"/><Relationship Id="rId16" Type="http://schemas.openxmlformats.org/officeDocument/2006/relationships/slideLayout" Target="../slideLayouts/slideLayout118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03.xml"/><Relationship Id="rId6" Type="http://schemas.openxmlformats.org/officeDocument/2006/relationships/slideLayout" Target="../slideLayouts/slideLayout108.xml"/><Relationship Id="rId11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107.xml"/><Relationship Id="rId15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112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06.xml"/><Relationship Id="rId9" Type="http://schemas.openxmlformats.org/officeDocument/2006/relationships/slideLayout" Target="../slideLayouts/slideLayout111.xml"/><Relationship Id="rId14" Type="http://schemas.openxmlformats.org/officeDocument/2006/relationships/slideLayout" Target="../slideLayouts/slideLayout11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22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slideLayout" Target="../slideLayouts/slideLayout136.xml"/><Relationship Id="rId2" Type="http://schemas.openxmlformats.org/officeDocument/2006/relationships/slideLayout" Target="../slideLayouts/slideLayout121.xml"/><Relationship Id="rId16" Type="http://schemas.openxmlformats.org/officeDocument/2006/relationships/slideLayout" Target="../slideLayouts/slideLayout135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slideLayout" Target="../slideLayouts/slideLayout134.xml"/><Relationship Id="rId10" Type="http://schemas.openxmlformats.org/officeDocument/2006/relationships/slideLayout" Target="../slideLayouts/slideLayout129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slideLayout" Target="../slideLayouts/slideLayout1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1032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36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7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F34CB94-DCF1-43D4-8440-B5672B79F74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B7FFADB-6B1A-4CC5-8453-2BF5011790D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44" r:id="rId1"/>
    <p:sldLayoutId id="2147484145" r:id="rId2"/>
    <p:sldLayoutId id="2147484146" r:id="rId3"/>
    <p:sldLayoutId id="2147484147" r:id="rId4"/>
    <p:sldLayoutId id="2147484148" r:id="rId5"/>
    <p:sldLayoutId id="2147484149" r:id="rId6"/>
    <p:sldLayoutId id="2147484150" r:id="rId7"/>
    <p:sldLayoutId id="2147484151" r:id="rId8"/>
    <p:sldLayoutId id="2147484152" r:id="rId9"/>
    <p:sldLayoutId id="2147484153" r:id="rId10"/>
    <p:sldLayoutId id="2147484154" r:id="rId11"/>
    <p:sldLayoutId id="2147484155" r:id="rId12"/>
    <p:sldLayoutId id="2147484156" r:id="rId13"/>
    <p:sldLayoutId id="2147484157" r:id="rId14"/>
    <p:sldLayoutId id="2147484158" r:id="rId15"/>
    <p:sldLayoutId id="2147484159" r:id="rId16"/>
    <p:sldLayoutId id="2147484160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2056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2060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61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ECA36846-8627-4AFA-9FD8-B81B9F5B521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F4D5E06-9CC9-4EAE-A977-1299CA217D7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61" r:id="rId1"/>
    <p:sldLayoutId id="2147484162" r:id="rId2"/>
    <p:sldLayoutId id="2147484163" r:id="rId3"/>
    <p:sldLayoutId id="2147484164" r:id="rId4"/>
    <p:sldLayoutId id="2147484165" r:id="rId5"/>
    <p:sldLayoutId id="2147484166" r:id="rId6"/>
    <p:sldLayoutId id="2147484167" r:id="rId7"/>
    <p:sldLayoutId id="2147484168" r:id="rId8"/>
    <p:sldLayoutId id="2147484169" r:id="rId9"/>
    <p:sldLayoutId id="2147484170" r:id="rId10"/>
    <p:sldLayoutId id="2147484171" r:id="rId11"/>
    <p:sldLayoutId id="2147484172" r:id="rId12"/>
    <p:sldLayoutId id="2147484173" r:id="rId13"/>
    <p:sldLayoutId id="2147484174" r:id="rId14"/>
    <p:sldLayoutId id="2147484175" r:id="rId15"/>
    <p:sldLayoutId id="2147484176" r:id="rId16"/>
    <p:sldLayoutId id="2147484177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3080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3084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5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63D32C8C-1FDE-4449-AB74-38B3B3B1CD2F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CFAF03E-B16F-41EF-8134-C4CF0F3DFC1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78" r:id="rId1"/>
    <p:sldLayoutId id="2147484179" r:id="rId2"/>
    <p:sldLayoutId id="2147484180" r:id="rId3"/>
    <p:sldLayoutId id="2147484181" r:id="rId4"/>
    <p:sldLayoutId id="2147484182" r:id="rId5"/>
    <p:sldLayoutId id="2147484183" r:id="rId6"/>
    <p:sldLayoutId id="2147484184" r:id="rId7"/>
    <p:sldLayoutId id="2147484185" r:id="rId8"/>
    <p:sldLayoutId id="2147484186" r:id="rId9"/>
    <p:sldLayoutId id="2147484187" r:id="rId10"/>
    <p:sldLayoutId id="2147484188" r:id="rId11"/>
    <p:sldLayoutId id="2147484189" r:id="rId12"/>
    <p:sldLayoutId id="2147484190" r:id="rId13"/>
    <p:sldLayoutId id="2147484191" r:id="rId14"/>
    <p:sldLayoutId id="2147484192" r:id="rId15"/>
    <p:sldLayoutId id="2147484193" r:id="rId16"/>
    <p:sldLayoutId id="2147484194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4104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4108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9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099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10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24796B6-006D-4DCB-84DA-4A64CDB8CEE1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11D502B-9E2F-4304-86C5-439B7864F6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  <p:sldLayoutId id="2147484207" r:id="rId13"/>
    <p:sldLayoutId id="2147484208" r:id="rId14"/>
    <p:sldLayoutId id="2147484209" r:id="rId15"/>
    <p:sldLayoutId id="2147484210" r:id="rId16"/>
    <p:sldLayoutId id="2147484211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5128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5132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33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123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5124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C887CB57-4F10-4F0C-AFA2-4E5669A1B03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1AD1D1-05BE-46E7-8063-D32B7F3E2D3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2" r:id="rId1"/>
    <p:sldLayoutId id="2147484213" r:id="rId2"/>
    <p:sldLayoutId id="2147484214" r:id="rId3"/>
    <p:sldLayoutId id="2147484215" r:id="rId4"/>
    <p:sldLayoutId id="2147484216" r:id="rId5"/>
    <p:sldLayoutId id="2147484217" r:id="rId6"/>
    <p:sldLayoutId id="2147484218" r:id="rId7"/>
    <p:sldLayoutId id="2147484219" r:id="rId8"/>
    <p:sldLayoutId id="2147484220" r:id="rId9"/>
    <p:sldLayoutId id="2147484221" r:id="rId10"/>
    <p:sldLayoutId id="2147484222" r:id="rId11"/>
    <p:sldLayoutId id="2147484223" r:id="rId12"/>
    <p:sldLayoutId id="2147484224" r:id="rId13"/>
    <p:sldLayoutId id="2147484225" r:id="rId14"/>
    <p:sldLayoutId id="2147484226" r:id="rId15"/>
    <p:sldLayoutId id="2147484227" r:id="rId16"/>
    <p:sldLayoutId id="2147484228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6152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6156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7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147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614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592BCA5E-2521-49E3-B01C-8F6C62006786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3F7AB7-F633-4823-AD7F-AA3D617A665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  <p:sldLayoutId id="2147484240" r:id="rId12"/>
    <p:sldLayoutId id="2147484241" r:id="rId13"/>
    <p:sldLayoutId id="2147484242" r:id="rId14"/>
    <p:sldLayoutId id="2147484243" r:id="rId15"/>
    <p:sldLayoutId id="2147484244" r:id="rId16"/>
    <p:sldLayoutId id="2147484245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7176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7180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1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7171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717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68171A1-2BDC-4DCA-81A5-EA14FEF56FC4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cs typeface="+mn-cs"/>
              </a:defRPr>
            </a:lvl1pPr>
          </a:lstStyle>
          <a:p>
            <a:pPr>
              <a:defRPr/>
            </a:pPr>
            <a:fld id="{0392AEDB-5F61-4194-917E-70BB360A422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6" r:id="rId1"/>
    <p:sldLayoutId id="2147484247" r:id="rId2"/>
    <p:sldLayoutId id="2147484248" r:id="rId3"/>
    <p:sldLayoutId id="2147484249" r:id="rId4"/>
    <p:sldLayoutId id="2147484250" r:id="rId5"/>
    <p:sldLayoutId id="2147484251" r:id="rId6"/>
    <p:sldLayoutId id="2147484252" r:id="rId7"/>
    <p:sldLayoutId id="2147484253" r:id="rId8"/>
    <p:sldLayoutId id="2147484254" r:id="rId9"/>
    <p:sldLayoutId id="2147484255" r:id="rId10"/>
    <p:sldLayoutId id="2147484256" r:id="rId11"/>
    <p:sldLayoutId id="2147484257" r:id="rId12"/>
    <p:sldLayoutId id="2147484258" r:id="rId13"/>
    <p:sldLayoutId id="2147484259" r:id="rId14"/>
    <p:sldLayoutId id="2147484260" r:id="rId15"/>
    <p:sldLayoutId id="2147484261" r:id="rId16"/>
    <p:sldLayoutId id="2147484262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9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94" name="Group 6"/>
          <p:cNvGrpSpPr>
            <a:grpSpLocks/>
          </p:cNvGrpSpPr>
          <p:nvPr/>
        </p:nvGrpSpPr>
        <p:grpSpPr bwMode="auto">
          <a:xfrm>
            <a:off x="-11113" y="0"/>
            <a:ext cx="9172576" cy="6856413"/>
            <a:chOff x="-15736" y="0"/>
            <a:chExt cx="12229962" cy="6856214"/>
          </a:xfrm>
        </p:grpSpPr>
        <p:pic>
          <p:nvPicPr>
            <p:cNvPr id="8200" name="Picture 7" descr="H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2188825" cy="68562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8204" name="Picture 9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573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5" name="Picture 10" descr="HDRibbonContent-UniformTrim.png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36986" y="3153832"/>
              <a:ext cx="777240" cy="6064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5" name="Title Placeholder 1"/>
          <p:cNvSpPr>
            <a:spLocks noGrp="1"/>
          </p:cNvSpPr>
          <p:nvPr>
            <p:ph type="title"/>
          </p:nvPr>
        </p:nvSpPr>
        <p:spPr bwMode="auto">
          <a:xfrm>
            <a:off x="971550" y="982663"/>
            <a:ext cx="7200900" cy="1303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819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71550" y="2557463"/>
            <a:ext cx="7200900" cy="331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07163" y="5969000"/>
            <a:ext cx="12001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109C4466-3BFE-487F-9860-1714C409F023}" type="datetimeFigureOut">
              <a:rPr lang="en-US"/>
              <a:pPr>
                <a:defRPr/>
              </a:pPr>
              <a:t>4/30/2019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71550" y="5969000"/>
            <a:ext cx="548005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defTabSz="457200" eaLnBrk="1" fontAlgn="auto" hangingPunct="1">
              <a:spcBef>
                <a:spcPts val="0"/>
              </a:spcBef>
              <a:spcAft>
                <a:spcPts val="0"/>
              </a:spcAft>
              <a:defRPr sz="1000" b="0" i="0">
                <a:solidFill>
                  <a:prstClr val="black"/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66050" y="5969000"/>
            <a:ext cx="406400" cy="27940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defTabSz="457200" eaLnBrk="1" hangingPunct="1">
              <a:defRPr sz="1000">
                <a:solidFill>
                  <a:prstClr val="black"/>
                </a:solidFill>
                <a:cs typeface="+mn-cs"/>
              </a:defRPr>
            </a:lvl1pPr>
          </a:lstStyle>
          <a:p>
            <a:pPr>
              <a:defRPr/>
            </a:pPr>
            <a:fld id="{BC31DAC6-EE93-466A-AF99-1D97237ED3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  <p:sldLayoutId id="2147484264" r:id="rId2"/>
    <p:sldLayoutId id="2147484265" r:id="rId3"/>
    <p:sldLayoutId id="2147484266" r:id="rId4"/>
    <p:sldLayoutId id="2147484267" r:id="rId5"/>
    <p:sldLayoutId id="2147484268" r:id="rId6"/>
    <p:sldLayoutId id="2147484269" r:id="rId7"/>
    <p:sldLayoutId id="2147484270" r:id="rId8"/>
    <p:sldLayoutId id="2147484271" r:id="rId9"/>
    <p:sldLayoutId id="2147484272" r:id="rId10"/>
    <p:sldLayoutId id="2147484273" r:id="rId11"/>
    <p:sldLayoutId id="2147484274" r:id="rId12"/>
    <p:sldLayoutId id="2147484275" r:id="rId13"/>
    <p:sldLayoutId id="2147484276" r:id="rId14"/>
    <p:sldLayoutId id="2147484277" r:id="rId15"/>
    <p:sldLayoutId id="2147484278" r:id="rId16"/>
    <p:sldLayoutId id="2147484279" r:id="rId17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ln w="3175" cmpd="sng">
            <a:noFill/>
          </a:ln>
          <a:solidFill>
            <a:srgbClr val="262626"/>
          </a:solidFill>
          <a:latin typeface="+mj-lt"/>
          <a:ea typeface="+mj-ea"/>
          <a:cs typeface="+mj-cs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rgbClr val="262626"/>
          </a:solidFill>
          <a:latin typeface="Garamond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000" kern="1200">
          <a:solidFill>
            <a:srgbClr val="262626"/>
          </a:solidFill>
          <a:latin typeface="+mn-lt"/>
          <a:ea typeface="+mn-ea"/>
          <a:cs typeface="+mn-cs"/>
        </a:defRPr>
      </a:lvl2pPr>
      <a:lvl3pPr marL="1200150" indent="-2857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2400" kern="1200">
          <a:solidFill>
            <a:srgbClr val="262626"/>
          </a:solidFill>
          <a:latin typeface="+mn-lt"/>
          <a:ea typeface="+mn-ea"/>
          <a:cs typeface="+mn-cs"/>
        </a:defRPr>
      </a:lvl3pPr>
      <a:lvl4pPr marL="15430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600" kern="1200">
          <a:solidFill>
            <a:srgbClr val="262626"/>
          </a:solidFill>
          <a:latin typeface="+mn-lt"/>
          <a:ea typeface="+mn-ea"/>
          <a:cs typeface="+mn-cs"/>
        </a:defRPr>
      </a:lvl4pPr>
      <a:lvl5pPr marL="2000250" indent="-171450" algn="l" defTabSz="457200" rtl="0" eaLnBrk="0" fontAlgn="base" hangingPunct="0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 pitchFamily="34" charset="0"/>
        <a:buChar char="•"/>
        <a:defRPr sz="1400" kern="1200">
          <a:solidFill>
            <a:srgbClr val="262626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121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Microsoft_Excel_Chart1.xls"/><Relationship Id="rId5" Type="http://schemas.openxmlformats.org/officeDocument/2006/relationships/oleObject" Target="../embeddings/oleObject1.bin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tle 1"/>
          <p:cNvSpPr>
            <a:spLocks noGrp="1"/>
          </p:cNvSpPr>
          <p:nvPr>
            <p:ph type="ctrTitle"/>
          </p:nvPr>
        </p:nvSpPr>
        <p:spPr>
          <a:xfrm>
            <a:off x="2019300" y="1871663"/>
            <a:ext cx="5111750" cy="1514475"/>
          </a:xfrm>
        </p:spPr>
        <p:txBody>
          <a:bodyPr/>
          <a:lstStyle/>
          <a:p>
            <a:pPr eaLnBrk="1" hangingPunct="1"/>
            <a:r>
              <a:rPr lang="en-US" altLang="en-US" sz="4000" smtClean="0">
                <a:ln>
                  <a:noFill/>
                </a:ln>
              </a:rPr>
              <a:t>Kano State Government, Ministry of Planning and Budget</a:t>
            </a:r>
          </a:p>
        </p:txBody>
      </p:sp>
      <p:sp>
        <p:nvSpPr>
          <p:cNvPr id="15363" name="Subtitle 2"/>
          <p:cNvSpPr>
            <a:spLocks noGrp="1"/>
          </p:cNvSpPr>
          <p:nvPr>
            <p:ph type="subTitle" idx="1"/>
          </p:nvPr>
        </p:nvSpPr>
        <p:spPr>
          <a:xfrm>
            <a:off x="2019300" y="3657600"/>
            <a:ext cx="5111750" cy="1320800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  <a:defRPr/>
            </a:pP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Y2018</a:t>
            </a:r>
          </a:p>
          <a:p>
            <a:pPr eaLnBrk="1" hangingPunct="1">
              <a:buFont typeface="Arial" charset="0"/>
              <a:buNone/>
              <a:defRPr/>
            </a:pPr>
            <a:r>
              <a:rPr lang="en-US" sz="2400" dirty="0" smtClean="0">
                <a:latin typeface="Aharoni" pitchFamily="2" charset="-79"/>
                <a:cs typeface="Aharoni" pitchFamily="2" charset="-79"/>
              </a:rPr>
              <a:t>DRAFT FULL YEAR BUDGET PERFORMANCE REVIEW ANALYSIS</a:t>
            </a:r>
          </a:p>
        </p:txBody>
      </p:sp>
      <p:pic>
        <p:nvPicPr>
          <p:cNvPr id="14848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600200"/>
            <a:ext cx="636588" cy="68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8485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1488" y="1550988"/>
            <a:ext cx="593725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en-US" smtClean="0">
                <a:ln>
                  <a:noFill/>
                </a:ln>
              </a:rPr>
              <a:t>		</a:t>
            </a:r>
            <a:r>
              <a:rPr lang="en-US" altLang="en-US" smtClean="0">
                <a:ln>
                  <a:noFill/>
                </a:ln>
                <a:latin typeface="Aharoni" pitchFamily="2" charset="-79"/>
                <a:cs typeface="Aharoni" pitchFamily="2" charset="-79"/>
              </a:rPr>
              <a:t>Outline</a:t>
            </a:r>
            <a:r>
              <a:rPr lang="en-US" altLang="en-US" smtClean="0">
                <a:ln>
                  <a:noFill/>
                </a:ln>
              </a:rPr>
              <a:t>								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lnSpc>
                <a:spcPct val="200000"/>
              </a:lnSpc>
              <a:buFont typeface="Arial"/>
              <a:buChar char="•"/>
              <a:defRPr/>
            </a:pPr>
            <a:r>
              <a:rPr lang="en-US" sz="3900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Revenue Appraisal</a:t>
            </a:r>
          </a:p>
          <a:p>
            <a:pPr eaLnBrk="1" fontAlgn="auto" hangingPunct="1">
              <a:lnSpc>
                <a:spcPct val="200000"/>
              </a:lnSpc>
              <a:buFont typeface="Arial"/>
              <a:buChar char="•"/>
              <a:defRPr/>
            </a:pPr>
            <a:r>
              <a:rPr lang="en-US" sz="3900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Expenditure Appraisal</a:t>
            </a:r>
          </a:p>
          <a:p>
            <a:pPr eaLnBrk="1" fontAlgn="auto" hangingPunct="1">
              <a:lnSpc>
                <a:spcPct val="200000"/>
              </a:lnSpc>
              <a:buFont typeface="Arial"/>
              <a:buChar char="•"/>
              <a:defRPr/>
            </a:pPr>
            <a:r>
              <a:rPr lang="en-US" sz="39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Comparative </a:t>
            </a:r>
            <a:r>
              <a:rPr lang="en-US" sz="3900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Analysis</a:t>
            </a:r>
          </a:p>
          <a:p>
            <a:pPr eaLnBrk="1" fontAlgn="auto" hangingPunct="1">
              <a:lnSpc>
                <a:spcPct val="200000"/>
              </a:lnSpc>
              <a:buFont typeface="Arial"/>
              <a:buChar char="•"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4950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9350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9509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12160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3" y="982663"/>
            <a:ext cx="7200900" cy="13033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Y2018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Approved Budget 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Overview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				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150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9350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0532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12160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584200" y="2557463"/>
          <a:ext cx="7997826" cy="3575047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3998913"/>
                <a:gridCol w="3998913"/>
              </a:tblGrid>
              <a:tr h="510721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82" marR="68582" marT="45728" marB="45728"/>
                </a:tc>
                <a:tc>
                  <a:txBody>
                    <a:bodyPr/>
                    <a:lstStyle/>
                    <a:p>
                      <a:endParaRPr lang="en-US" sz="1800"/>
                    </a:p>
                  </a:txBody>
                  <a:tcPr marL="68582" marR="68582" marT="45728" marB="45728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STATUTORY ALLOCATION</a:t>
                      </a:r>
                      <a:endParaRPr lang="en-US" sz="1800" dirty="0"/>
                    </a:p>
                  </a:txBody>
                  <a:tcPr marL="68582" marR="68582" marT="45735" marB="45735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54,279,173,475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144" marR="7144" marT="9527" marB="0" anchor="ctr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VALUE ADDED TAX</a:t>
                      </a:r>
                      <a:endParaRPr lang="en-US" sz="1800" dirty="0"/>
                    </a:p>
                  </a:txBody>
                  <a:tcPr marL="68582" marR="68582" marT="45735" marB="45735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19,189,991,330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144" marR="7144" marT="9527" marB="0" anchor="ctr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OTHER RECIEPTS</a:t>
                      </a:r>
                      <a:endParaRPr lang="en-US" sz="1800" dirty="0"/>
                    </a:p>
                  </a:txBody>
                  <a:tcPr marL="68582" marR="68582" marT="45735" marB="45735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u="none" strike="noStrike" dirty="0" smtClean="0">
                          <a:effectLst/>
                        </a:rPr>
                        <a:t>26,410,532,069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144" marR="7144" marT="9527" marB="0" anchor="ctr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 G R</a:t>
                      </a:r>
                      <a:endParaRPr lang="en-US" sz="1800" dirty="0"/>
                    </a:p>
                  </a:txBody>
                  <a:tcPr marL="68582" marR="68582" marT="45735" marB="45735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53,977,623,108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144" marR="7144" marT="9527" marB="0" anchor="ctr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RECIEPTS</a:t>
                      </a:r>
                      <a:endParaRPr lang="en-US" sz="1800" dirty="0"/>
                    </a:p>
                  </a:txBody>
                  <a:tcPr marL="68582" marR="68582" marT="45735" marB="45735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8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92,751,530,616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Garamond" panose="02020404030301010803" pitchFamily="18" charset="0"/>
                      </a:endParaRPr>
                    </a:p>
                  </a:txBody>
                  <a:tcPr marL="7144" marR="7144" marT="9527" marB="0" anchor="ctr"/>
                </a:tc>
              </a:tr>
              <a:tr h="510721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Total Budget Size</a:t>
                      </a:r>
                      <a:endParaRPr lang="en-US" sz="1800" b="1" dirty="0"/>
                    </a:p>
                  </a:txBody>
                  <a:tcPr marL="68582" marR="68582" marT="45728" marB="45728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 smtClean="0">
                          <a:effectLst/>
                        </a:rPr>
                        <a:t>246,608,850,598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Gra"/>
                      </a:endParaRPr>
                    </a:p>
                  </a:txBody>
                  <a:tcPr marL="7144" marR="7144" marT="9527" marB="0" anchor="b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3" y="982663"/>
            <a:ext cx="7200900" cy="13033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Y2018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Approved 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Revenue Vs Actual Collection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				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625475" y="2206625"/>
          <a:ext cx="7947024" cy="374492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649008"/>
                <a:gridCol w="2649008"/>
                <a:gridCol w="2649008"/>
              </a:tblGrid>
              <a:tr h="640083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2018 APPROVED</a:t>
                      </a:r>
                      <a:r>
                        <a:rPr lang="en-US" sz="1800" baseline="0" dirty="0" smtClean="0"/>
                        <a:t> REVENUE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ACTUAL COLLECTION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  <a:tr h="640083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STATUTORY ALLOCATION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54,279,173,475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61,364,902,787.76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  <a:tr h="6161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VALUE ADDED TAX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19,189,991,330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19,702,931,397.47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  <a:tr h="6161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OTHER RECIEPTS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26,410,532,069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128,797,655.17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  <a:tr h="6161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 G R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53,977,623,108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44,107,375,284.25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  <a:tr h="61618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RECIEPTS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92,751,530,616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7,803,213,219.94</a:t>
                      </a:r>
                      <a:endParaRPr lang="en-US" sz="1800" dirty="0"/>
                    </a:p>
                  </a:txBody>
                  <a:tcPr marL="68579" marR="68579" marT="45725" marB="45725"/>
                </a:tc>
              </a:tr>
            </a:tbl>
          </a:graphicData>
        </a:graphic>
      </p:graphicFrame>
      <p:pic>
        <p:nvPicPr>
          <p:cNvPr id="15158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9350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1584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12160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8213" y="982663"/>
            <a:ext cx="7200900" cy="1303337"/>
          </a:xfrm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Y2018 </a:t>
            </a:r>
            <a:r>
              <a:rPr lang="en-US" sz="4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Approved </a:t>
            </a: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Expenditure </a:t>
            </a:r>
            <a:b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Vs</a:t>
            </a:r>
            <a:b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4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 Actual Expenditure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/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						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504825" y="2206625"/>
          <a:ext cx="8047038" cy="3151188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682346"/>
                <a:gridCol w="2682346"/>
                <a:gridCol w="2682346"/>
              </a:tblGrid>
              <a:tr h="787797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2018 APPROVED BUDGET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ACTUAL </a:t>
                      </a:r>
                      <a:r>
                        <a:rPr lang="en-US" sz="1800" baseline="0" dirty="0" smtClean="0"/>
                        <a:t> EXPENDITURE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</a:tr>
              <a:tr h="7877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RECURRENT</a:t>
                      </a:r>
                      <a:r>
                        <a:rPr lang="en-US" sz="1800" baseline="0" dirty="0" smtClean="0"/>
                        <a:t> 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83,426,412,502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80,947,644,111.1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</a:tr>
              <a:tr h="7877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CAPITAL DEVELOPMENT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163,182,438,095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43,864,184,223</a:t>
                      </a:r>
                      <a:endParaRPr lang="en-US" sz="1800" dirty="0"/>
                    </a:p>
                  </a:txBody>
                  <a:tcPr marL="68572" marR="68572" marT="45721" marB="45721"/>
                </a:tc>
              </a:tr>
              <a:tr h="7877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Grand Total</a:t>
                      </a:r>
                      <a:endParaRPr lang="en-US" sz="1800" b="1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u="none" strike="noStrike" dirty="0" smtClean="0">
                          <a:effectLst/>
                        </a:rPr>
                        <a:t>246,608,850,598</a:t>
                      </a:r>
                    </a:p>
                    <a:p>
                      <a:pPr algn="ctr"/>
                      <a:endParaRPr lang="en-US" sz="1800" b="1" dirty="0"/>
                    </a:p>
                  </a:txBody>
                  <a:tcPr marL="68572" marR="68572" marT="45721" marB="45721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 smtClean="0">
                          <a:latin typeface="+mn-lt"/>
                        </a:rPr>
                        <a:t>124,811,828,334</a:t>
                      </a:r>
                      <a:endParaRPr lang="en-US" sz="1800" b="1" dirty="0">
                        <a:latin typeface="+mn-lt"/>
                      </a:endParaRPr>
                    </a:p>
                  </a:txBody>
                  <a:tcPr marL="68572" marR="68572" marT="45721" marB="45721"/>
                </a:tc>
              </a:tr>
            </a:tbl>
          </a:graphicData>
        </a:graphic>
      </p:graphicFrame>
      <p:pic>
        <p:nvPicPr>
          <p:cNvPr id="15260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9350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2602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12160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62075" y="982663"/>
            <a:ext cx="6181725" cy="1303337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haroni" panose="02010803020104030203" pitchFamily="2" charset="-79"/>
              </a:rPr>
              <a:t>Y2018  Revenue Appraisal in  </a:t>
            </a:r>
            <a:r>
              <a:rPr lang="en-US" altLang="en-US" sz="3200" b="1" dirty="0" smtClean="0">
                <a:ln>
                  <a:noFill/>
                </a:ln>
                <a:latin typeface="+mn-lt"/>
              </a:rPr>
              <a:t>Percentage	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</p:nvPr>
        </p:nvGraphicFramePr>
        <p:xfrm>
          <a:off x="595032" y="2519363"/>
          <a:ext cx="7751252" cy="3706624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937813"/>
                <a:gridCol w="1937813"/>
                <a:gridCol w="1937813"/>
                <a:gridCol w="1937813"/>
              </a:tblGrid>
              <a:tr h="757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n>
                            <a:noFill/>
                          </a:ln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mtClean="0">
                          <a:ln>
                            <a:noFill/>
                          </a:ln>
                          <a:effectLst/>
                        </a:rPr>
                        <a:t>2018 </a:t>
                      </a: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APPROVED REVENUE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ACTUAL COLLECTION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strike="sngStrike" dirty="0">
                          <a:ln>
                            <a:noFill/>
                          </a:ln>
                          <a:effectLst/>
                        </a:rPr>
                        <a:t>%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75766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STATUTORY ALLOCATION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54,279,173,475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61,364,902,787.76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478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VALUE ADDED TAX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19,189,991,330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19,702,931,397.47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cs"/>
                        </a:rPr>
                        <a:t>102.67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478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OTHER RECIEPTS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26,410,532,069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128,797,655.17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cs"/>
                        </a:rPr>
                        <a:t>0.48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478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I G R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53,977,623,108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44,107,375,284.25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n>
                            <a:noFill/>
                          </a:ln>
                          <a:effectLst/>
                          <a:latin typeface="+mn-lt"/>
                          <a:ea typeface="+mn-ea"/>
                          <a:cs typeface="+mn-cs"/>
                        </a:rPr>
                        <a:t>81.7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  <a:tr h="54782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n>
                            <a:noFill/>
                          </a:ln>
                          <a:effectLst/>
                        </a:rPr>
                        <a:t>CAPITAL RECIEPTS</a:t>
                      </a:r>
                      <a:endParaRPr lang="en-US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92,751,530,616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7,803,213,219.94</a:t>
                      </a:r>
                      <a:endParaRPr lang="en-US" sz="1800" dirty="0"/>
                    </a:p>
                  </a:txBody>
                  <a:tcPr marL="68582" marR="68582" marT="45727" marB="45727"/>
                </a:tc>
                <a:tc>
                  <a:txBody>
                    <a:bodyPr/>
                    <a:lstStyle/>
                    <a:p>
                      <a:pPr marL="0" marR="0" algn="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8.4</a:t>
                      </a:r>
                      <a:endParaRPr lang="en-US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</a:tr>
            </a:tbl>
          </a:graphicData>
        </a:graphic>
      </p:graphicFrame>
      <p:pic>
        <p:nvPicPr>
          <p:cNvPr id="15360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663" y="1116013"/>
            <a:ext cx="636587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05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2713" y="1182688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371600" y="700088"/>
            <a:ext cx="6181725" cy="976312"/>
          </a:xfrm>
        </p:spPr>
        <p:txBody>
          <a:bodyPr/>
          <a:lstStyle/>
          <a:p>
            <a:pPr eaLnBrk="1" hangingPunct="1">
              <a:defRPr/>
            </a:pPr>
            <a:r>
              <a:rPr lang="en-US" sz="32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Aharoni" panose="02010803020104030203" pitchFamily="2" charset="-79"/>
              </a:rPr>
              <a:t>Y2018  Revenue Appraisal in  </a:t>
            </a:r>
            <a:r>
              <a:rPr lang="en-US" altLang="en-US" sz="3200" b="1" dirty="0" smtClean="0">
                <a:ln>
                  <a:noFill/>
                </a:ln>
                <a:latin typeface="+mn-lt"/>
              </a:rPr>
              <a:t>Percentage	</a:t>
            </a:r>
          </a:p>
        </p:txBody>
      </p:sp>
      <p:pic>
        <p:nvPicPr>
          <p:cNvPr id="1546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657225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4628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4338" y="6572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4629" name="Content Placeholder 2"/>
          <p:cNvGraphicFramePr>
            <a:graphicFrameLocks noGrp="1"/>
          </p:cNvGraphicFramePr>
          <p:nvPr>
            <p:ph idx="1"/>
          </p:nvPr>
        </p:nvGraphicFramePr>
        <p:xfrm>
          <a:off x="254000" y="1778000"/>
          <a:ext cx="8135938" cy="467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0" r:id="rId6" imgW="8132769" imgH="4669941" progId="Excel.Chart.8">
                  <p:embed/>
                </p:oleObj>
              </mc:Choice>
              <mc:Fallback>
                <p:oleObj r:id="rId6" imgW="8132769" imgH="4669941" progId="Excel.Chart.8">
                  <p:embed/>
                  <p:pic>
                    <p:nvPicPr>
                      <p:cNvPr id="0" name="Content Placeholder 2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000" y="1778000"/>
                        <a:ext cx="8135938" cy="467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n>
                  <a:noFill/>
                </a:ln>
              </a:rPr>
              <a:t>Annexes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itchFamily="34" charset="0"/>
              <a:buNone/>
              <a:defRPr/>
            </a:pPr>
            <a:r>
              <a:rPr lang="en-US" dirty="0" smtClean="0"/>
              <a:t>Data for the draft performance appraisal / analysis were from the following: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Ministry of Finance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Kano State Internal Revenues Services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dirty="0" smtClean="0"/>
              <a:t>Due Process Bureau</a:t>
            </a:r>
          </a:p>
        </p:txBody>
      </p:sp>
      <p:pic>
        <p:nvPicPr>
          <p:cNvPr id="15565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49350"/>
            <a:ext cx="636588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5653" name="Picture 4" descr="Finance and accounting concept - csp1336218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1216025"/>
            <a:ext cx="592137" cy="78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1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3.xml><?xml version="1.0" encoding="utf-8"?>
<a:theme xmlns:a="http://schemas.openxmlformats.org/drawingml/2006/main" name="2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4.xml><?xml version="1.0" encoding="utf-8"?>
<a:theme xmlns:a="http://schemas.openxmlformats.org/drawingml/2006/main" name="3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5.xml><?xml version="1.0" encoding="utf-8"?>
<a:theme xmlns:a="http://schemas.openxmlformats.org/drawingml/2006/main" name="4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5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7.xml><?xml version="1.0" encoding="utf-8"?>
<a:theme xmlns:a="http://schemas.openxmlformats.org/drawingml/2006/main" name="6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8.xml><?xml version="1.0" encoding="utf-8"?>
<a:theme xmlns:a="http://schemas.openxmlformats.org/drawingml/2006/main" name="7_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</TotalTime>
  <Words>155</Words>
  <Application>Microsoft Office PowerPoint</Application>
  <PresentationFormat>On-screen Show (4:3)</PresentationFormat>
  <Paragraphs>81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8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22" baseType="lpstr">
      <vt:lpstr>Garamond</vt:lpstr>
      <vt:lpstr>Arial</vt:lpstr>
      <vt:lpstr>Calibri</vt:lpstr>
      <vt:lpstr>Aharoni</vt:lpstr>
      <vt:lpstr>Gra</vt:lpstr>
      <vt:lpstr>Organic</vt:lpstr>
      <vt:lpstr>1_Organic</vt:lpstr>
      <vt:lpstr>2_Organic</vt:lpstr>
      <vt:lpstr>3_Organic</vt:lpstr>
      <vt:lpstr>4_Organic</vt:lpstr>
      <vt:lpstr>5_Organic</vt:lpstr>
      <vt:lpstr>6_Organic</vt:lpstr>
      <vt:lpstr>7_Organic</vt:lpstr>
      <vt:lpstr>Microsoft Excel Chart</vt:lpstr>
      <vt:lpstr>Kano State Government, Ministry of Planning and Budget</vt:lpstr>
      <vt:lpstr>  Outline        </vt:lpstr>
      <vt:lpstr>  Y2018 Approved Budget Overview        </vt:lpstr>
      <vt:lpstr>  Y2018 Approved Revenue Vs Actual Collection       </vt:lpstr>
      <vt:lpstr>  Y2018 Approved Expenditure  Vs  Actual Expenditure       </vt:lpstr>
      <vt:lpstr>Y2018  Revenue Appraisal in  Percentage </vt:lpstr>
      <vt:lpstr>Y2018  Revenue Appraisal in  Percentage </vt:lpstr>
      <vt:lpstr>Annexes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Kano State Government, Ministry of Planning and Budget</dc:title>
  <dc:creator>BUDGET</dc:creator>
  <cp:lastModifiedBy>BUDGET</cp:lastModifiedBy>
  <cp:revision>8</cp:revision>
  <dcterms:created xsi:type="dcterms:W3CDTF">2010-12-31T23:22:00Z</dcterms:created>
  <dcterms:modified xsi:type="dcterms:W3CDTF">2019-04-30T22:28:52Z</dcterms:modified>
</cp:coreProperties>
</file>